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0452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VertNet software that's responsible for taking a bunch of Darwin Core Archives and getting them into CartoDB. But how? All it takes is 4 easy steps!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Gulo is VertNet software that's responsible for taking a bunch of Darwin Core Archives and getting them into CartoDB. But how? All it takes is 4 easy steps!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Step 1. Gulo downloads hundreds or Darwin Core Archives from all over the world, extracts the Darwin Core records from them, and saves everything into a huge CSV file. We estimate each record is roughly 1.2 kilobytes, so this file will be around 300 GB to start. 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Step 2. Next we process the records in the CSV file using MapReduce workflows. MapReduce is a technique that lets us break apart the file into lots of small pieces and process them in parallel on a cluster of several computers. We do this because it's really slow processing 300GB on a laptop! Right now we're processing on the Amazon cloud and we're also working with GBIF to use their cluster as well.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Step 3. OK, so now our records are scattered across a cluster of MapReduce computers. In step 3, we combine them into a set of CartoDB tables. Currently we have four tables: The occurrence table which basically just contains all the original records, a location table that contains all unique coordinates, a taxonomy table with all unique scientific names, and a location-taxonomy table that links coordinates with scientific names. 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Step 4. The last step is easy. Upload the tables to CartoDB. After this step, VertNet data is ready for map tiling and querying.</a:t>
            </a:r>
          </a:p>
          <a:p>
            <a:endParaRPr lang="en"/>
          </a:p>
          <a:p>
            <a:endParaRPr lang="en"/>
          </a:p>
          <a:p>
            <a:pPr>
              <a:buNone/>
            </a:pPr>
            <a:r>
              <a:rPr lang="en"/>
              <a:t> db - Indexes to optimize querying in CartoDB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partners/projects include Collection Management Systems (Arctos, Specify), EOL, AmphibiaWeb, Map of Life, NEOMAP...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vn-app.appspot.com/app/index.html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artodb.github.com/torque/examples/vertnet.html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685800" y="4419600"/>
            <a:ext cx="7772400" cy="8780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3400">
                <a:solidFill>
                  <a:srgbClr val="FFFFFF"/>
                </a:solidFill>
              </a:rPr>
              <a:t>Building a Data Sharing Community</a:t>
            </a:r>
          </a:p>
        </p:txBody>
      </p:sp>
      <p:sp>
        <p:nvSpPr>
          <p:cNvPr id="71" name="Shape 71"/>
          <p:cNvSpPr/>
          <p:nvPr/>
        </p:nvSpPr>
        <p:spPr>
          <a:xfrm>
            <a:off x="1143000" y="1412578"/>
            <a:ext cx="6902826" cy="28161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413900"/>
            <a:ext cx="8229600" cy="4966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i="1">
                <a:solidFill>
                  <a:srgbClr val="FFFFFF"/>
                </a:solidFill>
              </a:rPr>
              <a:t>All you need is a </a:t>
            </a:r>
            <a:r>
              <a:rPr lang="en" i="1">
                <a:solidFill>
                  <a:srgbClr val="FFE599"/>
                </a:solidFill>
              </a:rPr>
              <a:t>Darwin Core Archive</a:t>
            </a:r>
          </a:p>
          <a:p>
            <a:endParaRPr lang="en" i="1">
              <a:solidFill>
                <a:srgbClr val="FFE599"/>
              </a:solidFill>
            </a:endParaRPr>
          </a:p>
          <a:p>
            <a:pPr lvl="0" algn="ctr" rtl="0">
              <a:buNone/>
            </a:pPr>
            <a:r>
              <a:rPr lang="en" i="1">
                <a:solidFill>
                  <a:srgbClr val="FFFFFF"/>
                </a:solidFill>
              </a:rPr>
              <a:t>Create your DwC-A or we'll do it for you</a:t>
            </a:r>
          </a:p>
          <a:p>
            <a:endParaRPr lang="en" i="1">
              <a:solidFill>
                <a:srgbClr val="FFFFFF"/>
              </a:solidFill>
            </a:endParaRPr>
          </a:p>
          <a:p>
            <a:pPr lvl="0" algn="ctr" rtl="0">
              <a:buNone/>
            </a:pPr>
            <a:r>
              <a:rPr lang="en" i="1">
                <a:solidFill>
                  <a:srgbClr val="FFFFFF"/>
                </a:solidFill>
              </a:rPr>
              <a:t>Publish it yourself or we'll host it for you</a:t>
            </a:r>
          </a:p>
          <a:p>
            <a:endParaRPr lang="en" i="1">
              <a:solidFill>
                <a:srgbClr val="FFFFFF"/>
              </a:solidFill>
            </a:endParaRPr>
          </a:p>
          <a:p>
            <a:pPr lvl="0" algn="ctr" rtl="0">
              <a:buNone/>
            </a:pPr>
            <a:r>
              <a:rPr lang="en" i="1">
                <a:solidFill>
                  <a:srgbClr val="FFFFFF"/>
                </a:solidFill>
              </a:rPr>
              <a:t>No servers, no extra IT expertise needed</a:t>
            </a:r>
          </a:p>
          <a:p>
            <a:endParaRPr lang="en" i="1">
              <a:solidFill>
                <a:srgbClr val="FFFFFF"/>
              </a:solidFill>
            </a:endParaRPr>
          </a:p>
          <a:p>
            <a:pPr lvl="0" algn="ctr" rtl="0">
              <a:buNone/>
            </a:pPr>
            <a:r>
              <a:rPr lang="en" i="1">
                <a:solidFill>
                  <a:srgbClr val="FFE599"/>
                </a:solidFill>
              </a:rPr>
              <a:t>Easy</a:t>
            </a:r>
          </a:p>
          <a:p>
            <a:endParaRPr lang="en" i="1">
              <a:solidFill>
                <a:srgbClr val="FFE599"/>
              </a:solidFill>
            </a:endParaRPr>
          </a:p>
          <a:p>
            <a:endParaRPr lang="en" i="1">
              <a:solidFill>
                <a:srgbClr val="FFE599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535200" y="3126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#3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#4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26675" y="1848975"/>
            <a:ext cx="7855200" cy="3877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 i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</a:t>
            </a:r>
          </a:p>
          <a:p>
            <a:endParaRPr lang="en" sz="3000" i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Aggregation</a:t>
            </a:r>
          </a:p>
          <a:p>
            <a:endParaRPr lang="en" sz="3000" i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Costs and Sustainability</a:t>
            </a:r>
          </a:p>
          <a:p>
            <a:endParaRPr lang="en" sz="3000" i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Technological Integration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65064" y="867325"/>
            <a:ext cx="8628599" cy="5767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i="1"/>
              <a:t>Big Data</a:t>
            </a:r>
          </a:p>
          <a:p>
            <a:pPr lvl="0" algn="ctr" rtl="0">
              <a:buNone/>
            </a:pPr>
            <a:r>
              <a:rPr lang="en" i="1"/>
              <a:t>157+ institutions </a:t>
            </a:r>
            <a:r>
              <a:rPr lang="en" i="1">
                <a:solidFill>
                  <a:srgbClr val="FFE599"/>
                </a:solidFill>
              </a:rPr>
              <a:t>+</a:t>
            </a:r>
            <a:r>
              <a:rPr lang="en" i="1"/>
              <a:t> 377+ collections</a:t>
            </a:r>
          </a:p>
          <a:p>
            <a:pPr lvl="0" algn="ctr" rtl="0">
              <a:buNone/>
            </a:pPr>
            <a:r>
              <a:rPr lang="en" i="1">
                <a:solidFill>
                  <a:srgbClr val="FFE599"/>
                </a:solidFill>
              </a:rPr>
              <a:t>=</a:t>
            </a:r>
            <a:r>
              <a:rPr lang="en" i="1"/>
              <a:t> ~100M records and growing</a:t>
            </a:r>
          </a:p>
          <a:p>
            <a:endParaRPr lang="en" i="1"/>
          </a:p>
          <a:p>
            <a:pPr lvl="0" algn="ctr" rtl="0">
              <a:buNone/>
            </a:pPr>
            <a:r>
              <a:rPr lang="en" i="1">
                <a:solidFill>
                  <a:srgbClr val="FFE599"/>
                </a:solidFill>
              </a:rPr>
              <a:t>Technical Challenge:</a:t>
            </a:r>
          </a:p>
          <a:p>
            <a:pPr lvl="0" algn="ctr" rtl="0">
              <a:buNone/>
            </a:pPr>
            <a:r>
              <a:rPr lang="en" i="1"/>
              <a:t>Downloading, aggregating, caching, and serving these data from the cloud</a:t>
            </a:r>
          </a:p>
          <a:p>
            <a:endParaRPr lang="en" i="1"/>
          </a:p>
          <a:p>
            <a:pPr lvl="0" algn="ctr" rtl="0">
              <a:buNone/>
            </a:pPr>
            <a:r>
              <a:rPr lang="en" i="1">
                <a:solidFill>
                  <a:srgbClr val="FFE599"/>
                </a:solidFill>
              </a:rPr>
              <a:t>Technical Solution:</a:t>
            </a:r>
          </a:p>
          <a:p>
            <a:pPr lvl="0" algn="ctr" rtl="0">
              <a:buNone/>
            </a:pPr>
            <a:r>
              <a:rPr lang="en" i="1">
                <a:solidFill>
                  <a:srgbClr val="FFFFFF"/>
                </a:solidFill>
              </a:rPr>
              <a:t>"</a:t>
            </a:r>
            <a:r>
              <a:rPr lang="en" i="1">
                <a:solidFill>
                  <a:srgbClr val="93C47D"/>
                </a:solidFill>
              </a:rPr>
              <a:t>Gulo</a:t>
            </a:r>
            <a:r>
              <a:rPr lang="en" i="1">
                <a:solidFill>
                  <a:srgbClr val="FFFFFF"/>
                </a:solidFill>
              </a:rPr>
              <a:t>": </a:t>
            </a:r>
            <a:r>
              <a:rPr lang="en" i="1"/>
              <a:t>aggregates archives in the cloud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#4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>
            <a:hlinkClick r:id="rId3"/>
          </p:cNvPr>
          <p:cNvSpPr/>
          <p:nvPr/>
        </p:nvSpPr>
        <p:spPr>
          <a:xfrm>
            <a:off x="523875" y="1281112"/>
            <a:ext cx="8096250" cy="50577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b="0">
                <a:solidFill>
                  <a:srgbClr val="FFFFFF"/>
                </a:solidFill>
              </a:rPr>
              <a:t>Visualization: VertNet &amp; CartoDB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b="0">
                <a:solidFill>
                  <a:srgbClr val="FFFFFF"/>
                </a:solidFill>
              </a:rPr>
              <a:t>Opening Doors to Innovation</a:t>
            </a:r>
          </a:p>
        </p:txBody>
      </p:sp>
      <p:sp>
        <p:nvSpPr>
          <p:cNvPr id="164" name="Shape 164">
            <a:hlinkClick r:id="rId3"/>
          </p:cNvPr>
          <p:cNvSpPr/>
          <p:nvPr/>
        </p:nvSpPr>
        <p:spPr>
          <a:xfrm>
            <a:off x="405518" y="1016002"/>
            <a:ext cx="8421463" cy="48259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337250"/>
            <a:ext cx="8229600" cy="5393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i="1" dirty="0"/>
              <a:t>32 institutions (79 collections) are up</a:t>
            </a:r>
          </a:p>
          <a:p>
            <a:pPr lvl="0" algn="ctr" rtl="0">
              <a:buNone/>
            </a:pPr>
            <a:r>
              <a:rPr lang="en" i="1" dirty="0"/>
              <a:t>19 institutions (44 collections) in process</a:t>
            </a:r>
          </a:p>
          <a:p>
            <a:pPr lvl="0" algn="ctr" rtl="0">
              <a:buNone/>
            </a:pPr>
            <a:r>
              <a:rPr lang="en" i="1" dirty="0"/>
              <a:t>106 institutions (228 collections) waiting</a:t>
            </a:r>
          </a:p>
          <a:p>
            <a:endParaRPr lang="en" i="1" dirty="0"/>
          </a:p>
          <a:p>
            <a:pPr lvl="0" algn="ctr" rtl="0">
              <a:buNone/>
            </a:pPr>
            <a:r>
              <a:rPr lang="en" i="1" dirty="0">
                <a:solidFill>
                  <a:srgbClr val="FFE599"/>
                </a:solidFill>
              </a:rPr>
              <a:t>In CartoDB to date (44 archives):</a:t>
            </a:r>
          </a:p>
          <a:p>
            <a:pPr lvl="0" algn="ctr" rtl="0">
              <a:buNone/>
            </a:pPr>
            <a:r>
              <a:rPr lang="en" i="1" dirty="0"/>
              <a:t>3,367,773 records processed</a:t>
            </a:r>
          </a:p>
          <a:p>
            <a:pPr lvl="0" algn="ctr" rtl="0">
              <a:buNone/>
            </a:pPr>
            <a:r>
              <a:rPr lang="en" i="1" dirty="0"/>
              <a:t>1,606,374</a:t>
            </a:r>
            <a:r>
              <a:rPr lang="en" i="1" dirty="0">
                <a:solidFill>
                  <a:srgbClr val="FFFFFF"/>
                </a:solidFill>
              </a:rPr>
              <a:t> mappable records</a:t>
            </a:r>
          </a:p>
          <a:p>
            <a:pPr lvl="0" algn="ctr" rtl="0">
              <a:buNone/>
            </a:pPr>
            <a:r>
              <a:rPr lang="en" i="1" dirty="0">
                <a:solidFill>
                  <a:srgbClr val="FFFFFF"/>
                </a:solidFill>
              </a:rPr>
              <a:t>228,270 distinct, mappable coordinates</a:t>
            </a:r>
          </a:p>
          <a:p>
            <a:pPr lvl="0" algn="ctr" rtl="0">
              <a:buNone/>
            </a:pPr>
            <a:r>
              <a:rPr lang="en" i="1" dirty="0"/>
              <a:t>162,077 distinct</a:t>
            </a:r>
            <a:r>
              <a:rPr lang="en" i="1" dirty="0">
                <a:solidFill>
                  <a:srgbClr val="FFFFFF"/>
                </a:solidFill>
              </a:rPr>
              <a:t> scientific names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b="0">
                <a:solidFill>
                  <a:srgbClr val="FFFFFF"/>
                </a:solidFill>
              </a:rPr>
              <a:t>Progress So Far...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46199" y="846462"/>
            <a:ext cx="8451599" cy="5889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i="1">
                <a:solidFill>
                  <a:srgbClr val="FFE599"/>
                </a:solidFill>
              </a:rPr>
              <a:t>2012-2013:</a:t>
            </a:r>
          </a:p>
          <a:p>
            <a:pPr marL="914400" lvl="0" indent="-419100" rtl="0">
              <a:buClr>
                <a:schemeClr val="lt1"/>
              </a:buClr>
              <a:buSzPct val="192307"/>
              <a:buFont typeface="Arial"/>
              <a:buChar char="•"/>
            </a:pPr>
            <a:r>
              <a:rPr lang="en" sz="2600" i="1"/>
              <a:t>Finish transitioning current networks into VertNet</a:t>
            </a:r>
          </a:p>
          <a:p>
            <a:pPr marL="914400" lvl="0" indent="-419100" rtl="0">
              <a:buClr>
                <a:schemeClr val="lt1"/>
              </a:buClr>
              <a:buSzPct val="192307"/>
              <a:buFont typeface="Arial"/>
              <a:buChar char="•"/>
            </a:pPr>
            <a:r>
              <a:rPr lang="en" sz="2600" i="1"/>
              <a:t>2012-2013: Develop User Interface for data searching</a:t>
            </a:r>
          </a:p>
          <a:p>
            <a:pPr marL="914400" lvl="0" indent="-419100" rtl="0">
              <a:buClr>
                <a:schemeClr val="lt1"/>
              </a:buClr>
              <a:buSzPct val="192307"/>
              <a:buFont typeface="Arial"/>
              <a:buChar char="•"/>
            </a:pPr>
            <a:r>
              <a:rPr lang="en" sz="2600" i="1"/>
              <a:t>2012-2013: Integrate with other partners and projects</a:t>
            </a:r>
          </a:p>
          <a:p>
            <a:pPr lvl="0" rtl="0">
              <a:buNone/>
            </a:pPr>
            <a:r>
              <a:rPr lang="en" i="1">
                <a:solidFill>
                  <a:srgbClr val="FFE599"/>
                </a:solidFill>
              </a:rPr>
              <a:t>2013-2014:</a:t>
            </a:r>
          </a:p>
          <a:p>
            <a:pPr marL="914400" lvl="0" indent="-419100" rtl="0">
              <a:buClr>
                <a:schemeClr val="lt1"/>
              </a:buClr>
              <a:buSzPct val="192307"/>
              <a:buFont typeface="Arial"/>
              <a:buChar char="•"/>
            </a:pPr>
            <a:r>
              <a:rPr lang="en" sz="2600" i="1"/>
              <a:t>Develop tools for visualization, discovery, and improvement (annotations, thesaurus, phylogenetic browser)</a:t>
            </a:r>
          </a:p>
          <a:p>
            <a:pPr marL="914400" lvl="0" indent="-419100" rtl="0">
              <a:buClr>
                <a:schemeClr val="lt1"/>
              </a:buClr>
              <a:buSzPct val="192307"/>
              <a:buFont typeface="Arial"/>
              <a:buChar char="•"/>
            </a:pPr>
            <a:r>
              <a:rPr lang="en" sz="2600" i="1"/>
              <a:t>Sustainability Workshop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b="0">
                <a:solidFill>
                  <a:srgbClr val="FFFFFF"/>
                </a:solidFill>
              </a:rPr>
              <a:t>Moving Forward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507125" y="1973733"/>
            <a:ext cx="8229600" cy="4325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>
                <a:solidFill>
                  <a:srgbClr val="93C47D"/>
                </a:solidFill>
              </a:rPr>
              <a:t>Dave Bloom</a:t>
            </a:r>
            <a:r>
              <a:rPr lang="en"/>
              <a:t> - VertNet Coordinator</a:t>
            </a:r>
          </a:p>
          <a:p>
            <a:pPr lvl="0" algn="ctr" rtl="0">
              <a:buNone/>
            </a:pPr>
            <a:r>
              <a:rPr lang="en"/>
              <a:t>dbloom@vertnet.org</a:t>
            </a:r>
          </a:p>
          <a:p>
            <a:endParaRPr lang="en"/>
          </a:p>
          <a:p>
            <a:pPr lvl="0" algn="ctr" rtl="0">
              <a:buNone/>
            </a:pPr>
            <a:r>
              <a:rPr lang="en">
                <a:solidFill>
                  <a:srgbClr val="93C47D"/>
                </a:solidFill>
              </a:rPr>
              <a:t>Laura Russell</a:t>
            </a:r>
            <a:r>
              <a:rPr lang="en"/>
              <a:t> - VertNet Programmer</a:t>
            </a:r>
          </a:p>
          <a:p>
            <a:pPr lvl="0" algn="ctr" rtl="0">
              <a:buNone/>
            </a:pPr>
            <a:r>
              <a:rPr lang="en"/>
              <a:t>larussell@vertnet.org</a:t>
            </a:r>
          </a:p>
          <a:p>
            <a:endParaRPr lang="en"/>
          </a:p>
          <a:p>
            <a:pPr lvl="0" algn="ctr" rtl="0">
              <a:buNone/>
            </a:pPr>
            <a:r>
              <a:rPr lang="en">
                <a:solidFill>
                  <a:srgbClr val="93C47D"/>
                </a:solidFill>
              </a:rPr>
              <a:t>Carla Cicero</a:t>
            </a:r>
            <a:r>
              <a:rPr lang="en"/>
              <a:t> - VertNet PI</a:t>
            </a:r>
          </a:p>
          <a:p>
            <a:pPr algn="ctr">
              <a:buNone/>
            </a:pPr>
            <a:r>
              <a:rPr lang="en"/>
              <a:t>ccicero@berkeley.edu</a:t>
            </a:r>
          </a:p>
        </p:txBody>
      </p:sp>
      <p:sp>
        <p:nvSpPr>
          <p:cNvPr id="182" name="Shape 182"/>
          <p:cNvSpPr/>
          <p:nvPr/>
        </p:nvSpPr>
        <p:spPr>
          <a:xfrm>
            <a:off x="3007162" y="338652"/>
            <a:ext cx="3229524" cy="13172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The Vertebrate Networks</a:t>
            </a:r>
          </a:p>
        </p:txBody>
      </p:sp>
      <p:sp>
        <p:nvSpPr>
          <p:cNvPr id="77" name="Shape 77"/>
          <p:cNvSpPr/>
          <p:nvPr/>
        </p:nvSpPr>
        <p:spPr>
          <a:xfrm>
            <a:off x="5725009" y="4948364"/>
            <a:ext cx="1764425" cy="17121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8" name="Shape 78"/>
          <p:cNvSpPr/>
          <p:nvPr/>
        </p:nvSpPr>
        <p:spPr>
          <a:xfrm>
            <a:off x="382800" y="1196557"/>
            <a:ext cx="4029492" cy="137775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4896590" y="3066485"/>
            <a:ext cx="3421263" cy="14270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444921" y="2856066"/>
            <a:ext cx="3905250" cy="20002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4790477" y="1183171"/>
            <a:ext cx="3633489" cy="140453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ctrTitle" idx="2"/>
          </p:nvPr>
        </p:nvSpPr>
        <p:spPr>
          <a:xfrm>
            <a:off x="1602000" y="5534614"/>
            <a:ext cx="4388100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000" b="0">
                <a:solidFill>
                  <a:srgbClr val="FFFFFF"/>
                </a:solidFill>
              </a:rPr>
              <a:t>In collaboration with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All Aves</a:t>
            </a:r>
          </a:p>
        </p:txBody>
      </p:sp>
      <p:sp>
        <p:nvSpPr>
          <p:cNvPr id="194" name="Shape 194"/>
          <p:cNvSpPr/>
          <p:nvPr/>
        </p:nvSpPr>
        <p:spPr>
          <a:xfrm>
            <a:off x="523875" y="1281112"/>
            <a:ext cx="8096250" cy="5057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Field Museum of Natural History</a:t>
            </a:r>
          </a:p>
        </p:txBody>
      </p:sp>
      <p:sp>
        <p:nvSpPr>
          <p:cNvPr id="200" name="Shape 200"/>
          <p:cNvSpPr/>
          <p:nvPr/>
        </p:nvSpPr>
        <p:spPr>
          <a:xfrm>
            <a:off x="523875" y="1281112"/>
            <a:ext cx="8096250" cy="5057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Hyla regilla</a:t>
            </a:r>
          </a:p>
        </p:txBody>
      </p:sp>
      <p:sp>
        <p:nvSpPr>
          <p:cNvPr id="206" name="Shape 206"/>
          <p:cNvSpPr/>
          <p:nvPr/>
        </p:nvSpPr>
        <p:spPr>
          <a:xfrm>
            <a:off x="523875" y="1281112"/>
            <a:ext cx="8096250" cy="5057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Hyla regilla</a:t>
            </a:r>
          </a:p>
        </p:txBody>
      </p:sp>
      <p:sp>
        <p:nvSpPr>
          <p:cNvPr id="212" name="Shape 212"/>
          <p:cNvSpPr/>
          <p:nvPr/>
        </p:nvSpPr>
        <p:spPr>
          <a:xfrm>
            <a:off x="523875" y="1281112"/>
            <a:ext cx="8096250" cy="5057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Primary Goals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15475" y="1344700"/>
            <a:ext cx="7855200" cy="4684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Facilitate open access to specimen data on the web</a:t>
            </a: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Enhance the value of specimen collections</a:t>
            </a: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Conserve curatorial resources</a:t>
            </a: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Use a design easily adapted by other disciplines with similar needs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#1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26675" y="1848975"/>
            <a:ext cx="7855200" cy="3877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</a:t>
            </a: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#1</a:t>
            </a:r>
          </a:p>
        </p:txBody>
      </p:sp>
      <p:grpSp>
        <p:nvGrpSpPr>
          <p:cNvPr id="100" name="Shape 100"/>
          <p:cNvGrpSpPr/>
          <p:nvPr/>
        </p:nvGrpSpPr>
        <p:grpSpPr>
          <a:xfrm>
            <a:off x="1009108" y="1008388"/>
            <a:ext cx="7171799" cy="5681400"/>
            <a:chOff x="1009108" y="1008388"/>
            <a:chExt cx="7171799" cy="5681400"/>
          </a:xfrm>
        </p:grpSpPr>
        <p:sp>
          <p:nvSpPr>
            <p:cNvPr id="101" name="Shape 101"/>
            <p:cNvSpPr txBox="1"/>
            <p:nvPr/>
          </p:nvSpPr>
          <p:spPr>
            <a:xfrm>
              <a:off x="1009108" y="1008388"/>
              <a:ext cx="7171799" cy="5681400"/>
            </a:xfrm>
            <a:prstGeom prst="rect">
              <a:avLst/>
            </a:prstGeom>
            <a:solidFill>
              <a:srgbClr val="FFFFFF"/>
            </a:solidFill>
          </p:spPr>
          <p:txBody>
            <a:bodyPr lIns="91425" tIns="91425" rIns="91425" bIns="91425" anchor="t" anchorCtr="0">
              <a:spAutoFit/>
            </a:bodyPr>
            <a:lstStyle/>
            <a:p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009108" y="1069482"/>
              <a:ext cx="7125783" cy="56109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504975" y="1004175"/>
            <a:ext cx="8161200" cy="5619899"/>
            <a:chOff x="504975" y="1080375"/>
            <a:chExt cx="8161200" cy="5619899"/>
          </a:xfrm>
        </p:grpSpPr>
        <p:sp>
          <p:nvSpPr>
            <p:cNvPr id="108" name="Shape 108"/>
            <p:cNvSpPr/>
            <p:nvPr/>
          </p:nvSpPr>
          <p:spPr>
            <a:xfrm>
              <a:off x="504975" y="1080375"/>
              <a:ext cx="8161200" cy="5619899"/>
            </a:xfrm>
            <a:prstGeom prst="rect">
              <a:avLst/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09600" y="1270387"/>
              <a:ext cx="7924800" cy="53435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#1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#2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26675" y="1848975"/>
            <a:ext cx="7855200" cy="3877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 i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</a:t>
            </a:r>
          </a:p>
          <a:p>
            <a:endParaRPr lang="en" sz="3000" i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Aggregation</a:t>
            </a: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#3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26675" y="1848975"/>
            <a:ext cx="7855200" cy="3877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 i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</a:t>
            </a:r>
          </a:p>
          <a:p>
            <a:endParaRPr lang="en" sz="3000" i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Aggregation</a:t>
            </a:r>
          </a:p>
          <a:p>
            <a:endParaRPr lang="en" sz="3000" i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buNone/>
            </a:pPr>
            <a:r>
              <a:rPr lang="en" sz="30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Costs and Sustainability</a:t>
            </a: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" sz="30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82800" y="160288"/>
            <a:ext cx="8466899" cy="771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3600" b="0">
                <a:solidFill>
                  <a:srgbClr val="FFFFFF"/>
                </a:solidFill>
              </a:rPr>
              <a:t>Critical Challenge #3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58105" y="1512800"/>
            <a:ext cx="8460300" cy="1019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>
                <a:solidFill>
                  <a:srgbClr val="FFFFFF"/>
                </a:solidFill>
              </a:rPr>
              <a:t>~ </a:t>
            </a:r>
            <a:r>
              <a:rPr lang="en" sz="3000">
                <a:solidFill>
                  <a:srgbClr val="93C47D"/>
                </a:solidFill>
              </a:rPr>
              <a:t>$200k</a:t>
            </a:r>
            <a:r>
              <a:rPr lang="en" sz="3000">
                <a:solidFill>
                  <a:srgbClr val="FFFFFF"/>
                </a:solidFill>
              </a:rPr>
              <a:t> annually reduced to ~ </a:t>
            </a:r>
            <a:r>
              <a:rPr lang="en" sz="3000">
                <a:solidFill>
                  <a:srgbClr val="93C47D"/>
                </a:solidFill>
              </a:rPr>
              <a:t>$20k</a:t>
            </a:r>
            <a:r>
              <a:rPr lang="en" sz="3000">
                <a:solidFill>
                  <a:srgbClr val="FFFFFF"/>
                </a:solidFill>
              </a:rPr>
              <a:t> annually</a:t>
            </a:r>
          </a:p>
        </p:txBody>
      </p:sp>
      <p:sp>
        <p:nvSpPr>
          <p:cNvPr id="129" name="Shape 129"/>
          <p:cNvSpPr/>
          <p:nvPr/>
        </p:nvSpPr>
        <p:spPr>
          <a:xfrm>
            <a:off x="1271524" y="2532500"/>
            <a:ext cx="6633463" cy="36362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643</Words>
  <Application>Microsoft Macintosh PowerPoint</Application>
  <PresentationFormat>On-screen Show (4:3)</PresentationFormat>
  <Paragraphs>101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/>
      <vt:lpstr>PowerPoint Presentation</vt:lpstr>
      <vt:lpstr>The Vertebrate Networks</vt:lpstr>
      <vt:lpstr>Primary Goals</vt:lpstr>
      <vt:lpstr>Critical Challenge #1</vt:lpstr>
      <vt:lpstr>Critical Challenge #1</vt:lpstr>
      <vt:lpstr>Critical Challenge #1</vt:lpstr>
      <vt:lpstr>Critical Challenge #2</vt:lpstr>
      <vt:lpstr>Critical Challenge #3</vt:lpstr>
      <vt:lpstr>Critical Challenge #3</vt:lpstr>
      <vt:lpstr>Critical Challenge #3</vt:lpstr>
      <vt:lpstr>Critical Challenge #4</vt:lpstr>
      <vt:lpstr>Critical Challenge #4</vt:lpstr>
      <vt:lpstr>PowerPoint Presentation</vt:lpstr>
      <vt:lpstr>Visualization: VertNet &amp; CartoDB</vt:lpstr>
      <vt:lpstr>Opening Doors to Innovation</vt:lpstr>
      <vt:lpstr>Progress So Far...</vt:lpstr>
      <vt:lpstr>Moving Forward</vt:lpstr>
      <vt:lpstr>PowerPoint Presentation</vt:lpstr>
      <vt:lpstr>PowerPoint Presentation</vt:lpstr>
      <vt:lpstr>All Aves</vt:lpstr>
      <vt:lpstr>Field Museum of Natural History</vt:lpstr>
      <vt:lpstr>Hyla regilla</vt:lpstr>
      <vt:lpstr>Hyla regilla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Bloom</cp:lastModifiedBy>
  <cp:revision>2</cp:revision>
  <dcterms:modified xsi:type="dcterms:W3CDTF">2012-10-23T03:48:37Z</dcterms:modified>
</cp:coreProperties>
</file>